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media/image3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Arial"/>
      </a:defRPr>
    </a:lvl1pPr>
    <a:lvl2pPr indent="228600" defTabSz="457200" latinLnBrk="0">
      <a:defRPr sz="1200">
        <a:latin typeface="+mj-lt"/>
        <a:ea typeface="+mj-ea"/>
        <a:cs typeface="+mj-cs"/>
        <a:sym typeface="Arial"/>
      </a:defRPr>
    </a:lvl2pPr>
    <a:lvl3pPr indent="457200" defTabSz="457200" latinLnBrk="0">
      <a:defRPr sz="1200">
        <a:latin typeface="+mj-lt"/>
        <a:ea typeface="+mj-ea"/>
        <a:cs typeface="+mj-cs"/>
        <a:sym typeface="Arial"/>
      </a:defRPr>
    </a:lvl3pPr>
    <a:lvl4pPr indent="685800" defTabSz="457200" latinLnBrk="0">
      <a:defRPr sz="1200">
        <a:latin typeface="+mj-lt"/>
        <a:ea typeface="+mj-ea"/>
        <a:cs typeface="+mj-cs"/>
        <a:sym typeface="Arial"/>
      </a:defRPr>
    </a:lvl4pPr>
    <a:lvl5pPr indent="914400" defTabSz="457200" latinLnBrk="0">
      <a:defRPr sz="1200">
        <a:latin typeface="+mj-lt"/>
        <a:ea typeface="+mj-ea"/>
        <a:cs typeface="+mj-cs"/>
        <a:sym typeface="Arial"/>
      </a:defRPr>
    </a:lvl5pPr>
    <a:lvl6pPr indent="1143000" defTabSz="457200" latinLnBrk="0">
      <a:defRPr sz="1200">
        <a:latin typeface="+mj-lt"/>
        <a:ea typeface="+mj-ea"/>
        <a:cs typeface="+mj-cs"/>
        <a:sym typeface="Arial"/>
      </a:defRPr>
    </a:lvl6pPr>
    <a:lvl7pPr indent="1371600" defTabSz="457200" latinLnBrk="0">
      <a:defRPr sz="1200">
        <a:latin typeface="+mj-lt"/>
        <a:ea typeface="+mj-ea"/>
        <a:cs typeface="+mj-cs"/>
        <a:sym typeface="Arial"/>
      </a:defRPr>
    </a:lvl7pPr>
    <a:lvl8pPr indent="1600200" defTabSz="457200" latinLnBrk="0">
      <a:defRPr sz="1200">
        <a:latin typeface="+mj-lt"/>
        <a:ea typeface="+mj-ea"/>
        <a:cs typeface="+mj-cs"/>
        <a:sym typeface="Arial"/>
      </a:defRPr>
    </a:lvl8pPr>
    <a:lvl9pPr indent="1828800" defTabSz="4572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magine 4" descr="Immagin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tolo Testo"/>
          <p:cNvSpPr txBox="1"/>
          <p:nvPr>
            <p:ph type="title"/>
          </p:nvPr>
        </p:nvSpPr>
        <p:spPr>
          <a:xfrm>
            <a:off x="685800" y="3126814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pPr/>
            <a:r>
              <a:t>Titolo Testo</a:t>
            </a:r>
          </a:p>
        </p:txBody>
      </p:sp>
      <p:sp>
        <p:nvSpPr>
          <p:cNvPr id="23" name="Corpo livello uno…"/>
          <p:cNvSpPr txBox="1"/>
          <p:nvPr>
            <p:ph type="body" sz="quarter" idx="1"/>
          </p:nvPr>
        </p:nvSpPr>
        <p:spPr>
          <a:xfrm>
            <a:off x="685800" y="4431115"/>
            <a:ext cx="7772400" cy="51060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1pPr>
            <a:lvl2pPr marL="0" indent="457200" algn="ctr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2pPr>
            <a:lvl3pPr marL="0" indent="914400" algn="ctr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3pPr>
            <a:lvl4pPr marL="0" indent="1371600" algn="ctr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4pPr>
            <a:lvl5pPr marL="0" indent="1828800" algn="ctr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itolo Testo"/>
          <p:cNvSpPr txBox="1"/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3" name="Corpo livello uno…"/>
          <p:cNvSpPr txBox="1"/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olo Testo"/>
          <p:cNvSpPr txBox="1"/>
          <p:nvPr>
            <p:ph type="title"/>
          </p:nvPr>
        </p:nvSpPr>
        <p:spPr>
          <a:xfrm>
            <a:off x="722312" y="3305176"/>
            <a:ext cx="7772401" cy="1021557"/>
          </a:xfrm>
          <a:prstGeom prst="rect">
            <a:avLst/>
          </a:prstGeom>
        </p:spPr>
        <p:txBody>
          <a:bodyPr anchor="t"/>
          <a:lstStyle>
            <a:lvl1pPr>
              <a:defRPr cap="all" sz="4000"/>
            </a:lvl1pPr>
          </a:lstStyle>
          <a:p>
            <a:pPr/>
            <a:r>
              <a:t>Titolo Testo</a:t>
            </a:r>
          </a:p>
        </p:txBody>
      </p:sp>
      <p:sp>
        <p:nvSpPr>
          <p:cNvPr id="43" name="Corpo livello uno…"/>
          <p:cNvSpPr txBox="1"/>
          <p:nvPr>
            <p:ph type="body" sz="quarter" idx="1"/>
          </p:nvPr>
        </p:nvSpPr>
        <p:spPr>
          <a:xfrm>
            <a:off x="722312" y="2180034"/>
            <a:ext cx="7772401" cy="112514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olo Testo"/>
          <p:cNvSpPr txBox="1"/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3" name="Corpo livello uno…"/>
          <p:cNvSpPr txBox="1"/>
          <p:nvPr>
            <p:ph type="body" sz="half" idx="1"/>
          </p:nvPr>
        </p:nvSpPr>
        <p:spPr>
          <a:xfrm>
            <a:off x="457200" y="1200150"/>
            <a:ext cx="4038600" cy="339447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Titolo Testo"/>
          <p:cNvSpPr txBox="1"/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Titolo Testo"/>
          <p:cNvSpPr txBox="1"/>
          <p:nvPr>
            <p:ph type="title"/>
          </p:nvPr>
        </p:nvSpPr>
        <p:spPr>
          <a:xfrm>
            <a:off x="457201" y="204786"/>
            <a:ext cx="3008314" cy="871539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80" name="Corpo livello uno…"/>
          <p:cNvSpPr txBox="1"/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1" name="Segnaposto testo 3"/>
          <p:cNvSpPr/>
          <p:nvPr>
            <p:ph type="body" sz="half" idx="21"/>
          </p:nvPr>
        </p:nvSpPr>
        <p:spPr>
          <a:xfrm>
            <a:off x="457200" y="1076326"/>
            <a:ext cx="3008315" cy="351829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8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Titolo Testo"/>
          <p:cNvSpPr txBox="1"/>
          <p:nvPr>
            <p:ph type="title"/>
          </p:nvPr>
        </p:nvSpPr>
        <p:spPr>
          <a:xfrm>
            <a:off x="1792288" y="3600450"/>
            <a:ext cx="5486401" cy="425054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91" name="Segnaposto immagine 2"/>
          <p:cNvSpPr/>
          <p:nvPr>
            <p:ph type="pic" sz="half" idx="21"/>
          </p:nvPr>
        </p:nvSpPr>
        <p:spPr>
          <a:xfrm>
            <a:off x="1792288" y="459581"/>
            <a:ext cx="5486401" cy="3086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Corpo livello uno…"/>
          <p:cNvSpPr txBox="1"/>
          <p:nvPr>
            <p:ph type="body" sz="quarter" idx="1"/>
          </p:nvPr>
        </p:nvSpPr>
        <p:spPr>
          <a:xfrm>
            <a:off x="1792288" y="4025503"/>
            <a:ext cx="5486401" cy="6036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 2" descr="Immagin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olo Testo"/>
          <p:cNvSpPr txBox="1"/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5" name="Corpo livello uno…"/>
          <p:cNvSpPr txBox="1"/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" name="Numero diapositiva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500" u="none">
          <a:solidFill>
            <a:srgbClr val="1F497D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500" u="none">
          <a:solidFill>
            <a:srgbClr val="1F497D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500" u="none">
          <a:solidFill>
            <a:srgbClr val="1F497D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500" u="none">
          <a:solidFill>
            <a:srgbClr val="1F497D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500" u="none">
          <a:solidFill>
            <a:srgbClr val="1F497D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500" u="none">
          <a:solidFill>
            <a:srgbClr val="1F497D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500" u="none">
          <a:solidFill>
            <a:srgbClr val="1F497D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500" u="none">
          <a:solidFill>
            <a:srgbClr val="1F497D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500" u="none">
          <a:solidFill>
            <a:srgbClr val="1F497D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595959"/>
          </a:solidFill>
          <a:uFillTx/>
          <a:latin typeface="+mj-lt"/>
          <a:ea typeface="+mj-ea"/>
          <a:cs typeface="+mj-cs"/>
          <a:sym typeface="Arial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595959"/>
          </a:solidFill>
          <a:uFillTx/>
          <a:latin typeface="+mj-lt"/>
          <a:ea typeface="+mj-ea"/>
          <a:cs typeface="+mj-cs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595959"/>
          </a:solidFill>
          <a:uFillTx/>
          <a:latin typeface="+mj-lt"/>
          <a:ea typeface="+mj-ea"/>
          <a:cs typeface="+mj-cs"/>
          <a:sym typeface="Arial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595959"/>
          </a:solidFill>
          <a:uFillTx/>
          <a:latin typeface="+mj-lt"/>
          <a:ea typeface="+mj-ea"/>
          <a:cs typeface="+mj-cs"/>
          <a:sym typeface="Arial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595959"/>
          </a:solidFill>
          <a:uFillTx/>
          <a:latin typeface="+mj-lt"/>
          <a:ea typeface="+mj-ea"/>
          <a:cs typeface="+mj-cs"/>
          <a:sym typeface="Arial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595959"/>
          </a:solidFill>
          <a:uFillTx/>
          <a:latin typeface="+mj-lt"/>
          <a:ea typeface="+mj-ea"/>
          <a:cs typeface="+mj-cs"/>
          <a:sym typeface="Arial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595959"/>
          </a:solidFill>
          <a:uFillTx/>
          <a:latin typeface="+mj-lt"/>
          <a:ea typeface="+mj-ea"/>
          <a:cs typeface="+mj-cs"/>
          <a:sym typeface="Arial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595959"/>
          </a:solidFill>
          <a:uFillTx/>
          <a:latin typeface="+mj-lt"/>
          <a:ea typeface="+mj-ea"/>
          <a:cs typeface="+mj-cs"/>
          <a:sym typeface="Arial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595959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FOLLOW-UP</a:t>
            </a:r>
          </a:p>
        </p:txBody>
      </p:sp>
      <p:sp>
        <p:nvSpPr>
          <p:cNvPr id="140" name="Segnaposto contenuto 2"/>
          <p:cNvSpPr txBox="1"/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Tx/>
              <a:buChar char="❖"/>
              <a:defRPr sz="2000">
                <a:solidFill>
                  <a:srgbClr val="1F497D"/>
                </a:solidFill>
              </a:defRPr>
            </a:pPr>
            <a:r>
              <a:t>S. ha raggiunto una buona statura definitiva pari a 160.6 cm (-0.30 DS) con un guadagno di 2.37 DS, sebbene ancora nettamente al di sotto del bersaglio genetico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❖"/>
              <a:defRPr sz="2000">
                <a:solidFill>
                  <a:srgbClr val="1F497D"/>
                </a:solidFill>
              </a:defRPr>
            </a:pPr>
            <a:r>
              <a:t>Il retesting (arginina + GHRH) ha mostrato una normale risposta negando la persistenza del deficit di GH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CONCLUSIONI</a:t>
            </a:r>
          </a:p>
        </p:txBody>
      </p:sp>
      <p:sp>
        <p:nvSpPr>
          <p:cNvPr id="143" name="Segnaposto contenuto 2"/>
          <p:cNvSpPr txBox="1"/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Sebbene il deficit staturale sia legato più a una resistenza al GH, sono descritti casi di test da stimolo per GH patologici in pazienti con sindrome di Noonan</a:t>
            </a:r>
          </a:p>
          <a:p>
            <a:pPr>
              <a:lnSpc>
                <a:spcPct val="135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Dai dati a disposizione, non sembra che la coesistenza del deficit di GH abbia un’influenza sulla risposta alla terapia con somatropina</a:t>
            </a:r>
          </a:p>
          <a:p>
            <a:pPr>
              <a:lnSpc>
                <a:spcPct val="135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Nei pazienti con sindrome di Noonan, è necessario un dosaggio di somatropina più alto rispetto al deficit di GH </a:t>
            </a:r>
            <a:r>
              <a:rPr i="1"/>
              <a:t>(Horiwaka R 2020)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BIBLIOGRAFIA</a:t>
            </a:r>
          </a:p>
        </p:txBody>
      </p:sp>
      <p:sp>
        <p:nvSpPr>
          <p:cNvPr id="146" name="Segnaposto contenuto 2"/>
          <p:cNvSpPr txBox="1"/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Horikawa R, Ogata T, Matsubara Y, Yokoya S, et al. Long-term efficacy and safety of two doses of Norditropin® (somatropin) in Noonan syndrome: a 4-year randomized, double-blind, multicenter trial in Japanese patients. Endocr J. 2020;67:803-818.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Tanaka K, Sato A, Naito T, et al. Noonan syndrome presenting with growth hormone neurosecretory dysfunction. Intern Med. 1992;31:908-11.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Zavras N, Meazza C, Pilotta A, et al. Five-year response to growth hormone in children with Noonan syndrome and growth hormone deficiency. Ital J Pediatr. 2015;41:71.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olo 1"/>
          <p:cNvSpPr txBox="1"/>
          <p:nvPr>
            <p:ph type="title"/>
          </p:nvPr>
        </p:nvSpPr>
        <p:spPr>
          <a:xfrm>
            <a:off x="449177" y="3126814"/>
            <a:ext cx="8245646" cy="1102520"/>
          </a:xfrm>
          <a:prstGeom prst="rect">
            <a:avLst/>
          </a:prstGeom>
        </p:spPr>
        <p:txBody>
          <a:bodyPr/>
          <a:lstStyle/>
          <a:p>
            <a:pPr defTabSz="448055">
              <a:defRPr sz="3920"/>
            </a:pPr>
            <a:r>
              <a:t>UNA SINDROME DI NOONAN </a:t>
            </a:r>
          </a:p>
          <a:p>
            <a:pPr defTabSz="448055">
              <a:defRPr sz="3920"/>
            </a:pPr>
            <a:r>
              <a:t>CON DEFICIT DI GH</a:t>
            </a:r>
          </a:p>
        </p:txBody>
      </p:sp>
      <p:sp>
        <p:nvSpPr>
          <p:cNvPr id="104" name="Sottotitolo 2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 anchor="ctr"/>
          <a:lstStyle/>
          <a:p>
            <a:pPr>
              <a:lnSpc>
                <a:spcPct val="80000"/>
              </a:lnSpc>
              <a:spcBef>
                <a:spcPts val="0"/>
              </a:spcBef>
              <a:defRPr b="1" i="1" sz="1900">
                <a:solidFill>
                  <a:srgbClr val="1F497D"/>
                </a:solidFill>
              </a:defRPr>
            </a:pPr>
            <a:r>
              <a:t>Gianluca Tornese, MD, PhD</a:t>
            </a:r>
            <a:endParaRPr sz="2800"/>
          </a:p>
          <a:p>
            <a:pPr>
              <a:lnSpc>
                <a:spcPct val="80000"/>
              </a:lnSpc>
              <a:spcBef>
                <a:spcPts val="0"/>
              </a:spcBef>
              <a:defRPr b="1" i="1" sz="1900">
                <a:solidFill>
                  <a:srgbClr val="1F497D"/>
                </a:solidFill>
              </a:defRPr>
            </a:pPr>
            <a:r>
              <a:t>IRCCS Burlo Garofolo - Trieste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ABSTRACT</a:t>
            </a:r>
          </a:p>
        </p:txBody>
      </p:sp>
      <p:sp>
        <p:nvSpPr>
          <p:cNvPr id="107" name="Segnaposto contenuto 2"/>
          <p:cNvSpPr txBox="1"/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I bambini con sindrome di Noonan generalmente non hanno un deficit di GH concomitante, che però è stato descritto in alcuni casi.</a:t>
            </a:r>
          </a:p>
          <a:p>
            <a:pPr>
              <a:lnSpc>
                <a:spcPct val="135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Viene riportato il caso di una ragazza con sindrome di Noonan e difetto di GH trattata per 6 anni e mezzo con un’ottima risposta.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</a:t>
            </a:r>
          </a:p>
        </p:txBody>
      </p:sp>
      <p:sp>
        <p:nvSpPr>
          <p:cNvPr id="110" name="Segnaposto contenuto 2"/>
          <p:cNvSpPr txBox="1"/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35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I bambini con sindrome di Noonan generalmente non hanno un deficit di GH (GHD) concomitante, ma possono avere anomalie nell’asse GH/IGF-1 </a:t>
            </a:r>
            <a:r>
              <a:rPr i="1"/>
              <a:t>(Tanaka K 1992)</a:t>
            </a:r>
          </a:p>
          <a:p>
            <a:pPr>
              <a:lnSpc>
                <a:spcPct val="135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Sono tuttavia descritti dei casi in cui i test da stimolo per verificare un deficit di GH risultano patologici in soggetti pediatrici con sindrome di Noonan</a:t>
            </a:r>
            <a:r>
              <a:rPr i="1"/>
              <a:t> (Zavras N 2015)</a:t>
            </a:r>
            <a:endParaRPr i="1"/>
          </a:p>
          <a:p>
            <a:pPr>
              <a:lnSpc>
                <a:spcPct val="135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In caso di trattamento a dosaggi utilizzati per il deficit di GH (25 </a:t>
            </a:r>
            <a:r>
              <a:t>μ</a:t>
            </a:r>
            <a:r>
              <a:t>g/kg/die) la risposta può non essere soddisfacente (+0.27 DS in 5 anni di terapia) </a:t>
            </a:r>
            <a:r>
              <a:rPr i="1"/>
              <a:t>(Zavras N 2015)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 INDICAZIONE</a:t>
            </a:r>
          </a:p>
        </p:txBody>
      </p:sp>
      <p:sp>
        <p:nvSpPr>
          <p:cNvPr id="113" name="Segnaposto contenuto 2"/>
          <p:cNvSpPr txBox="1"/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Nel 2021 stato pubblicato un aggiornamento della Nota AIFA 39 (Determina AIFA del 6 aprile 2021 pubblicata in G.U. Serie Generale n.87 del 12-4-2021) in cui alle diagnosi dell'età evolutiva per cui è prevista la rimborsabilità della somatropina da parte del Sistema Sanitario Nazionale è stata aggiunta la diagnosi di sindrome di Noonan, dimostrata geneticamente, con statura ≤-2.5 DS.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❖"/>
              <a:defRPr sz="1800">
                <a:solidFill>
                  <a:srgbClr val="1F497D"/>
                </a:solidFill>
              </a:defRPr>
            </a:pPr>
            <a:r>
              <a:t>La dose abituale è 66 </a:t>
            </a:r>
            <a:r>
              <a:t>μ</a:t>
            </a:r>
            <a:r>
              <a:t>g/kg/die, tuttavia il medico può decidere che 33 </a:t>
            </a:r>
            <a:r>
              <a:t>μ</a:t>
            </a:r>
            <a:r>
              <a:t>g/kg/die siano sufficienti.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PRESENTAZIONE DEL CASO</a:t>
            </a:r>
          </a:p>
        </p:txBody>
      </p:sp>
      <p:sp>
        <p:nvSpPr>
          <p:cNvPr id="116" name="Segnaposto contenuto 2"/>
          <p:cNvSpPr txBox="1"/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Tx/>
              <a:buChar char="❖"/>
              <a:defRPr sz="2000">
                <a:solidFill>
                  <a:srgbClr val="1F497D"/>
                </a:solidFill>
              </a:defRPr>
            </a:pPr>
            <a:r>
              <a:t>S. è giunta alla nostra osservazione all’età di 11 anni e mezzo per bassa statura in sindrome di Noonan (mutazione P34Q in eterozigosi sul gene KRAS) con una statura di 130.7 cm (-2.67 DS) e con una velocità di crescita estremamente ridotta (1.74 cm/anno, pari a -6.02 DS)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❖"/>
              <a:defRPr sz="2000">
                <a:solidFill>
                  <a:srgbClr val="1F497D"/>
                </a:solidFill>
              </a:defRPr>
            </a:pPr>
            <a:r>
              <a:t>Poiché all’epoca la sindrome di Noonan non rientrava nelle indicazioni per la prescrizione di somatropina, viene sottoposta ai test da stimolo per valutare la secrezione di GH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PRESENTAZIONE DEL CASO</a:t>
            </a:r>
          </a:p>
        </p:txBody>
      </p:sp>
      <p:sp>
        <p:nvSpPr>
          <p:cNvPr id="119" name="Segnaposto contenuto 2"/>
          <p:cNvSpPr txBox="1"/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Tx/>
              <a:buChar char="❖"/>
              <a:defRPr sz="2000">
                <a:solidFill>
                  <a:srgbClr val="1F497D"/>
                </a:solidFill>
              </a:defRPr>
            </a:pPr>
            <a:r>
              <a:t>I 2 test da stimolo (arginina e clonidina) per GH hanno mostrato in entrambi i casi un picco &lt;10 ng/ml (secondo la nota 39 AIFA vigente all’epoca): 9.1 e 6 ng/ml, con IGF-1 sotto la norma (105 ng/ml, vn 111-551)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❖"/>
              <a:defRPr sz="2000">
                <a:solidFill>
                  <a:srgbClr val="1F497D"/>
                </a:solidFill>
              </a:defRPr>
            </a:pPr>
            <a:r>
              <a:t>L’RX carpo mostrava un’età ossea di 8 anni (sec. Greulich&amp;Pyle)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❖"/>
              <a:defRPr sz="2000">
                <a:solidFill>
                  <a:srgbClr val="1F497D"/>
                </a:solidFill>
              </a:defRPr>
            </a:pPr>
            <a:r>
              <a:t>L’RM encefalo non aveva mostrato rilievi patologici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TRATTAMENTO</a:t>
            </a:r>
          </a:p>
        </p:txBody>
      </p:sp>
      <p:sp>
        <p:nvSpPr>
          <p:cNvPr id="122" name="Segnaposto contenuto 2"/>
          <p:cNvSpPr txBox="1"/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buFontTx/>
              <a:buChar char="❖"/>
              <a:defRPr sz="2000">
                <a:solidFill>
                  <a:srgbClr val="1F497D"/>
                </a:solidFill>
              </a:defRPr>
            </a:pPr>
            <a:r>
              <a:t>S. ha quindi avviato trattamento con somatropina alla dose di 25 </a:t>
            </a:r>
            <a:r>
              <a:t>μ</a:t>
            </a:r>
            <a:r>
              <a:t>g/kg/die, che è stata poi adeguata, in base alla risposta clinica, a 35 e poi 38 </a:t>
            </a:r>
            <a:r>
              <a:t>μ</a:t>
            </a:r>
            <a:r>
              <a:t>g/kg/die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conosciuto.png" descr="sconosciuto.png"/>
          <p:cNvPicPr>
            <a:picLocks noChangeAspect="1"/>
          </p:cNvPicPr>
          <p:nvPr/>
        </p:nvPicPr>
        <p:blipFill>
          <a:blip r:embed="rId2">
            <a:extLst/>
          </a:blip>
          <a:srcRect l="46688" t="22243" r="14714" b="34703"/>
          <a:stretch>
            <a:fillRect/>
          </a:stretch>
        </p:blipFill>
        <p:spPr>
          <a:xfrm>
            <a:off x="1587103" y="38733"/>
            <a:ext cx="6278855" cy="4377335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Freccia"/>
          <p:cNvSpPr/>
          <p:nvPr/>
        </p:nvSpPr>
        <p:spPr>
          <a:xfrm rot="16214211">
            <a:off x="2263053" y="2717044"/>
            <a:ext cx="528579" cy="509309"/>
          </a:xfrm>
          <a:prstGeom prst="rightArrow">
            <a:avLst>
              <a:gd name="adj1" fmla="val 28968"/>
              <a:gd name="adj2" fmla="val 79381"/>
            </a:avLst>
          </a:prstGeom>
          <a:solidFill>
            <a:srgbClr val="8EFA0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6" name="avvio…"/>
          <p:cNvSpPr txBox="1"/>
          <p:nvPr/>
        </p:nvSpPr>
        <p:spPr>
          <a:xfrm>
            <a:off x="1919068" y="3219761"/>
            <a:ext cx="1215391" cy="846794"/>
          </a:xfrm>
          <a:prstGeom prst="rect">
            <a:avLst/>
          </a:prstGeom>
          <a:solidFill>
            <a:srgbClr val="8EFA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b="1"/>
            </a:pPr>
            <a:r>
              <a:t>avvio</a:t>
            </a:r>
          </a:p>
          <a:p>
            <a:pPr algn="ctr">
              <a:defRPr b="1"/>
            </a:pPr>
            <a:r>
              <a:t>terapia</a:t>
            </a:r>
          </a:p>
          <a:p>
            <a:pPr algn="ctr">
              <a:defRPr sz="1600"/>
            </a:pPr>
            <a:r>
              <a:t>25 µg/kg/die</a:t>
            </a:r>
          </a:p>
        </p:txBody>
      </p:sp>
      <p:sp>
        <p:nvSpPr>
          <p:cNvPr id="127" name="Testo"/>
          <p:cNvSpPr txBox="1"/>
          <p:nvPr/>
        </p:nvSpPr>
        <p:spPr>
          <a:xfrm>
            <a:off x="-344884" y="-776873"/>
            <a:ext cx="504969" cy="3200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>
              <a:defRPr sz="1466"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128" name="sconosciuto.png" descr="sconosciuto.png"/>
          <p:cNvPicPr>
            <a:picLocks noChangeAspect="1"/>
          </p:cNvPicPr>
          <p:nvPr/>
        </p:nvPicPr>
        <p:blipFill>
          <a:blip r:embed="rId2">
            <a:extLst/>
          </a:blip>
          <a:srcRect l="46735" t="79997" r="22525" b="16285"/>
          <a:stretch>
            <a:fillRect/>
          </a:stretch>
        </p:blipFill>
        <p:spPr>
          <a:xfrm>
            <a:off x="1562817" y="4335993"/>
            <a:ext cx="5009153" cy="378637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Freccia"/>
          <p:cNvSpPr/>
          <p:nvPr/>
        </p:nvSpPr>
        <p:spPr>
          <a:xfrm rot="16214211">
            <a:off x="2281600" y="1512816"/>
            <a:ext cx="833798" cy="352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027" y="13536"/>
                </a:moveTo>
                <a:lnTo>
                  <a:pt x="6027" y="21600"/>
                </a:lnTo>
                <a:lnTo>
                  <a:pt x="0" y="10800"/>
                </a:lnTo>
                <a:lnTo>
                  <a:pt x="6027" y="0"/>
                </a:lnTo>
                <a:lnTo>
                  <a:pt x="6027" y="8064"/>
                </a:lnTo>
                <a:lnTo>
                  <a:pt x="21600" y="8064"/>
                </a:lnTo>
                <a:lnTo>
                  <a:pt x="21600" y="13536"/>
                </a:lnTo>
                <a:close/>
              </a:path>
            </a:pathLst>
          </a:custGeom>
          <a:solidFill>
            <a:srgbClr val="8EFA0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0" name="35 µg/kg/die"/>
          <p:cNvSpPr txBox="1"/>
          <p:nvPr/>
        </p:nvSpPr>
        <p:spPr>
          <a:xfrm>
            <a:off x="2090042" y="1259288"/>
            <a:ext cx="1215391" cy="313393"/>
          </a:xfrm>
          <a:prstGeom prst="rect">
            <a:avLst/>
          </a:prstGeom>
          <a:solidFill>
            <a:srgbClr val="8EFA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/>
            </a:lvl1pPr>
          </a:lstStyle>
          <a:p>
            <a:pPr/>
            <a:r>
              <a:t>35 µg/kg/die</a:t>
            </a:r>
          </a:p>
        </p:txBody>
      </p:sp>
      <p:sp>
        <p:nvSpPr>
          <p:cNvPr id="131" name="Freccia"/>
          <p:cNvSpPr/>
          <p:nvPr/>
        </p:nvSpPr>
        <p:spPr>
          <a:xfrm rot="16214211">
            <a:off x="3112728" y="2044059"/>
            <a:ext cx="633562" cy="366213"/>
          </a:xfrm>
          <a:prstGeom prst="rightArrow">
            <a:avLst>
              <a:gd name="adj1" fmla="val 25338"/>
              <a:gd name="adj2" fmla="val 63527"/>
            </a:avLst>
          </a:prstGeom>
          <a:solidFill>
            <a:srgbClr val="8EFA0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2" name="38 µg/kg/die"/>
          <p:cNvSpPr txBox="1"/>
          <p:nvPr/>
        </p:nvSpPr>
        <p:spPr>
          <a:xfrm>
            <a:off x="2818019" y="2530940"/>
            <a:ext cx="1215391" cy="313393"/>
          </a:xfrm>
          <a:prstGeom prst="rect">
            <a:avLst/>
          </a:prstGeom>
          <a:solidFill>
            <a:srgbClr val="8EFA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/>
            </a:lvl1pPr>
          </a:lstStyle>
          <a:p>
            <a:pPr/>
            <a:r>
              <a:t>38 µg/kg/die</a:t>
            </a:r>
          </a:p>
        </p:txBody>
      </p:sp>
      <p:sp>
        <p:nvSpPr>
          <p:cNvPr id="133" name="Freccia"/>
          <p:cNvSpPr/>
          <p:nvPr/>
        </p:nvSpPr>
        <p:spPr>
          <a:xfrm rot="16214211">
            <a:off x="3337926" y="921576"/>
            <a:ext cx="833798" cy="352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027" y="13536"/>
                </a:moveTo>
                <a:lnTo>
                  <a:pt x="6027" y="21600"/>
                </a:lnTo>
                <a:lnTo>
                  <a:pt x="0" y="10800"/>
                </a:lnTo>
                <a:lnTo>
                  <a:pt x="6027" y="0"/>
                </a:lnTo>
                <a:lnTo>
                  <a:pt x="6027" y="8064"/>
                </a:lnTo>
                <a:lnTo>
                  <a:pt x="21600" y="8064"/>
                </a:lnTo>
                <a:lnTo>
                  <a:pt x="21600" y="13536"/>
                </a:lnTo>
                <a:close/>
              </a:path>
            </a:pathLst>
          </a:custGeom>
          <a:solidFill>
            <a:srgbClr val="FF930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4" name="telarca"/>
          <p:cNvSpPr txBox="1"/>
          <p:nvPr/>
        </p:nvSpPr>
        <p:spPr>
          <a:xfrm>
            <a:off x="3397045" y="668047"/>
            <a:ext cx="714038" cy="313394"/>
          </a:xfrm>
          <a:prstGeom prst="rect">
            <a:avLst/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/>
            </a:lvl1pPr>
          </a:lstStyle>
          <a:p>
            <a:pPr/>
            <a:r>
              <a:t>telarca</a:t>
            </a:r>
          </a:p>
        </p:txBody>
      </p:sp>
      <p:sp>
        <p:nvSpPr>
          <p:cNvPr id="135" name="Freccia"/>
          <p:cNvSpPr/>
          <p:nvPr/>
        </p:nvSpPr>
        <p:spPr>
          <a:xfrm rot="16214211">
            <a:off x="4754828" y="432941"/>
            <a:ext cx="833798" cy="352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027" y="13536"/>
                </a:moveTo>
                <a:lnTo>
                  <a:pt x="6027" y="21600"/>
                </a:lnTo>
                <a:lnTo>
                  <a:pt x="0" y="10800"/>
                </a:lnTo>
                <a:lnTo>
                  <a:pt x="6027" y="0"/>
                </a:lnTo>
                <a:lnTo>
                  <a:pt x="6027" y="8064"/>
                </a:lnTo>
                <a:lnTo>
                  <a:pt x="21600" y="8064"/>
                </a:lnTo>
                <a:lnTo>
                  <a:pt x="21600" y="13536"/>
                </a:lnTo>
                <a:close/>
              </a:path>
            </a:pathLst>
          </a:custGeom>
          <a:solidFill>
            <a:srgbClr val="FF930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6" name="menarca"/>
          <p:cNvSpPr txBox="1"/>
          <p:nvPr/>
        </p:nvSpPr>
        <p:spPr>
          <a:xfrm>
            <a:off x="4723607" y="179412"/>
            <a:ext cx="894716" cy="313394"/>
          </a:xfrm>
          <a:prstGeom prst="rect">
            <a:avLst/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/>
            </a:lvl1pPr>
          </a:lstStyle>
          <a:p>
            <a:pPr/>
            <a:r>
              <a:t>menarca</a:t>
            </a:r>
          </a:p>
        </p:txBody>
      </p:sp>
      <p:sp>
        <p:nvSpPr>
          <p:cNvPr id="137" name="Curve Cacciari 2006"/>
          <p:cNvSpPr txBox="1"/>
          <p:nvPr/>
        </p:nvSpPr>
        <p:spPr>
          <a:xfrm>
            <a:off x="6855856" y="4349971"/>
            <a:ext cx="1945045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1600"/>
            </a:lvl1pPr>
          </a:lstStyle>
          <a:p>
            <a:pPr/>
            <a:r>
              <a:t>Curve Cacciari 2006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